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EC86C7-018E-4236-9448-08209F047DD0}">
  <a:tblStyle styleId="{39EC86C7-018E-4236-9448-08209F047D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5.xml"/><Relationship Id="rId22" Type="http://schemas.openxmlformats.org/officeDocument/2006/relationships/font" Target="fonts/Roboto-italic.fntdata"/><Relationship Id="rId10" Type="http://schemas.openxmlformats.org/officeDocument/2006/relationships/slide" Target="slides/slide4.xml"/><Relationship Id="rId21"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23c4136c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23c4136c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23c4136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23c4136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e549b2a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8e549b2a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23c4136c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23c4136c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e549b2ae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8e549b2ae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23c4136c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23c4136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23c4136c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23c4136c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23c4136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23c4136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23c4136c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a23c4136c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23c4136c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23c4136c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d3c0e07e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d3c0e07e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6aea630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6aea630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11700" y="889450"/>
            <a:ext cx="8520600" cy="1360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4000"/>
              <a:t>Deepfake</a:t>
            </a:r>
            <a:r>
              <a:rPr lang="en" sz="4000"/>
              <a:t> detection using Deep Learning</a:t>
            </a:r>
            <a:endParaRPr sz="4000"/>
          </a:p>
        </p:txBody>
      </p:sp>
      <p:sp>
        <p:nvSpPr>
          <p:cNvPr id="86" name="Google Shape;86;p13"/>
          <p:cNvSpPr txBox="1"/>
          <p:nvPr>
            <p:ph idx="1" type="subTitle"/>
          </p:nvPr>
        </p:nvSpPr>
        <p:spPr>
          <a:xfrm>
            <a:off x="4255546" y="2919300"/>
            <a:ext cx="3996300" cy="1762500"/>
          </a:xfrm>
          <a:prstGeom prst="rect">
            <a:avLst/>
          </a:prstGeom>
        </p:spPr>
        <p:txBody>
          <a:bodyPr anchorCtr="0" anchor="t" bIns="91425" lIns="91425" spcFirstLastPara="1" rIns="91425" wrap="square" tIns="91425">
            <a:normAutofit fontScale="77500" lnSpcReduction="10000"/>
          </a:bodyPr>
          <a:lstStyle/>
          <a:p>
            <a:pPr indent="0" lvl="0" marL="0" rtl="0" algn="just">
              <a:spcBef>
                <a:spcPts val="0"/>
              </a:spcBef>
              <a:spcAft>
                <a:spcPts val="0"/>
              </a:spcAft>
              <a:buNone/>
            </a:pPr>
            <a:r>
              <a:rPr b="1" lang="en"/>
              <a:t>Project by:</a:t>
            </a:r>
            <a:endParaRPr b="1"/>
          </a:p>
          <a:p>
            <a:pPr indent="-331946" lvl="0" marL="457200" rtl="0" algn="just">
              <a:spcBef>
                <a:spcPts val="0"/>
              </a:spcBef>
              <a:spcAft>
                <a:spcPts val="0"/>
              </a:spcAft>
              <a:buSzPct val="100000"/>
              <a:buChar char="●"/>
            </a:pPr>
            <a:r>
              <a:rPr lang="en"/>
              <a:t>Gyana</a:t>
            </a:r>
            <a:r>
              <a:rPr lang="en"/>
              <a:t> Deepika Dasara (gd452)</a:t>
            </a:r>
            <a:endParaRPr/>
          </a:p>
          <a:p>
            <a:pPr indent="-331946" lvl="0" marL="457200" rtl="0" algn="just">
              <a:spcBef>
                <a:spcPts val="0"/>
              </a:spcBef>
              <a:spcAft>
                <a:spcPts val="0"/>
              </a:spcAft>
              <a:buSzPct val="100000"/>
              <a:buChar char="●"/>
            </a:pPr>
            <a:r>
              <a:rPr lang="en"/>
              <a:t>Pranathi Vaddela (pv250)</a:t>
            </a:r>
            <a:endParaRPr/>
          </a:p>
          <a:p>
            <a:pPr indent="-331946" lvl="0" marL="457200" rtl="0" algn="just">
              <a:spcBef>
                <a:spcPts val="0"/>
              </a:spcBef>
              <a:spcAft>
                <a:spcPts val="0"/>
              </a:spcAft>
              <a:buSzPct val="100000"/>
              <a:buChar char="●"/>
            </a:pPr>
            <a:r>
              <a:rPr lang="en"/>
              <a:t>Tejaswini Velicheti (tv186)</a:t>
            </a:r>
            <a:endParaRPr/>
          </a:p>
          <a:p>
            <a:pPr indent="-331946" lvl="0" marL="457200" rtl="0" algn="just">
              <a:spcBef>
                <a:spcPts val="0"/>
              </a:spcBef>
              <a:spcAft>
                <a:spcPts val="0"/>
              </a:spcAft>
              <a:buSzPct val="100000"/>
              <a:buChar char="●"/>
            </a:pPr>
            <a:r>
              <a:rPr lang="en"/>
              <a:t>Aditya Sehgal (as4099)</a:t>
            </a:r>
            <a:endParaRPr/>
          </a:p>
          <a:p>
            <a:pPr indent="-331946" lvl="0" marL="457200" rtl="0" algn="just">
              <a:spcBef>
                <a:spcPts val="0"/>
              </a:spcBef>
              <a:spcAft>
                <a:spcPts val="0"/>
              </a:spcAft>
              <a:buSzPct val="100000"/>
              <a:buChar char="●"/>
            </a:pPr>
            <a:r>
              <a:rPr lang="en"/>
              <a:t>Aditya Kaushik Jonnavittula (aj918)</a:t>
            </a:r>
            <a:endParaRPr/>
          </a:p>
          <a:p>
            <a:pPr indent="-331946" lvl="0" marL="457200" rtl="0" algn="just">
              <a:spcBef>
                <a:spcPts val="0"/>
              </a:spcBef>
              <a:spcAft>
                <a:spcPts val="0"/>
              </a:spcAft>
              <a:buSzPct val="100000"/>
              <a:buChar char="●"/>
            </a:pPr>
            <a:r>
              <a:rPr lang="en"/>
              <a:t>Prateek Mishra (pm883)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61" name="Google Shape;161;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Confusion Matrix:</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62" name="Google Shape;162;p22"/>
          <p:cNvPicPr preferRelativeResize="0"/>
          <p:nvPr/>
        </p:nvPicPr>
        <p:blipFill>
          <a:blip r:embed="rId3">
            <a:alphaModFix/>
          </a:blip>
          <a:stretch>
            <a:fillRect/>
          </a:stretch>
        </p:blipFill>
        <p:spPr>
          <a:xfrm>
            <a:off x="475196" y="1637650"/>
            <a:ext cx="2961825" cy="2446049"/>
          </a:xfrm>
          <a:prstGeom prst="rect">
            <a:avLst/>
          </a:prstGeom>
          <a:noFill/>
          <a:ln>
            <a:noFill/>
          </a:ln>
        </p:spPr>
      </p:pic>
      <p:graphicFrame>
        <p:nvGraphicFramePr>
          <p:cNvPr id="163" name="Google Shape;163;p22"/>
          <p:cNvGraphicFramePr/>
          <p:nvPr/>
        </p:nvGraphicFramePr>
        <p:xfrm>
          <a:off x="4077300" y="1691700"/>
          <a:ext cx="3000000" cy="3000000"/>
        </p:xfrm>
        <a:graphic>
          <a:graphicData uri="http://schemas.openxmlformats.org/drawingml/2006/table">
            <a:tbl>
              <a:tblPr>
                <a:noFill/>
                <a:tableStyleId>{39EC86C7-018E-4236-9448-08209F047DD0}</a:tableStyleId>
              </a:tblPr>
              <a:tblGrid>
                <a:gridCol w="2061100"/>
                <a:gridCol w="2061100"/>
              </a:tblGrid>
              <a:tr h="369725">
                <a:tc>
                  <a:txBody>
                    <a:bodyPr/>
                    <a:lstStyle/>
                    <a:p>
                      <a:pPr indent="0" lvl="0" marL="0" rtl="0" algn="ctr">
                        <a:spcBef>
                          <a:spcPts val="0"/>
                        </a:spcBef>
                        <a:spcAft>
                          <a:spcPts val="0"/>
                        </a:spcAft>
                        <a:buNone/>
                      </a:pPr>
                      <a:r>
                        <a:rPr b="1" lang="en">
                          <a:solidFill>
                            <a:schemeClr val="dk1"/>
                          </a:solidFill>
                        </a:rPr>
                        <a:t>Performance Metric</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Score achieved</a:t>
                      </a:r>
                      <a:endParaRPr b="1">
                        <a:solidFill>
                          <a:schemeClr val="dk1"/>
                        </a:solidFill>
                      </a:endParaRPr>
                    </a:p>
                  </a:txBody>
                  <a:tcPr marT="91425" marB="91425" marR="91425" marL="91425"/>
                </a:tc>
              </a:tr>
              <a:tr h="369725">
                <a:tc>
                  <a:txBody>
                    <a:bodyPr/>
                    <a:lstStyle/>
                    <a:p>
                      <a:pPr indent="0" lvl="0" marL="0" rtl="0" algn="ctr">
                        <a:spcBef>
                          <a:spcPts val="0"/>
                        </a:spcBef>
                        <a:spcAft>
                          <a:spcPts val="0"/>
                        </a:spcAft>
                        <a:buNone/>
                      </a:pPr>
                      <a:r>
                        <a:rPr lang="en">
                          <a:solidFill>
                            <a:schemeClr val="dk1"/>
                          </a:solidFill>
                        </a:rPr>
                        <a:t>Testing Accuracy</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84.29</a:t>
                      </a:r>
                      <a:endParaRPr>
                        <a:solidFill>
                          <a:schemeClr val="dk1"/>
                        </a:solidFill>
                      </a:endParaRPr>
                    </a:p>
                  </a:txBody>
                  <a:tcPr marT="91425" marB="91425" marR="91425" marL="91425"/>
                </a:tc>
              </a:tr>
              <a:tr h="369725">
                <a:tc>
                  <a:txBody>
                    <a:bodyPr/>
                    <a:lstStyle/>
                    <a:p>
                      <a:pPr indent="0" lvl="0" marL="0" rtl="0" algn="ctr">
                        <a:spcBef>
                          <a:spcPts val="0"/>
                        </a:spcBef>
                        <a:spcAft>
                          <a:spcPts val="0"/>
                        </a:spcAft>
                        <a:buNone/>
                      </a:pPr>
                      <a:r>
                        <a:rPr lang="en">
                          <a:solidFill>
                            <a:schemeClr val="dk1"/>
                          </a:solidFill>
                        </a:rPr>
                        <a:t>Precision</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87.64</a:t>
                      </a:r>
                      <a:endParaRPr>
                        <a:solidFill>
                          <a:schemeClr val="dk1"/>
                        </a:solidFill>
                      </a:endParaRPr>
                    </a:p>
                  </a:txBody>
                  <a:tcPr marT="91425" marB="91425" marR="91425" marL="91425"/>
                </a:tc>
              </a:tr>
              <a:tr h="369725">
                <a:tc>
                  <a:txBody>
                    <a:bodyPr/>
                    <a:lstStyle/>
                    <a:p>
                      <a:pPr indent="0" lvl="0" marL="0" rtl="0" algn="ctr">
                        <a:spcBef>
                          <a:spcPts val="0"/>
                        </a:spcBef>
                        <a:spcAft>
                          <a:spcPts val="0"/>
                        </a:spcAft>
                        <a:buNone/>
                      </a:pPr>
                      <a:r>
                        <a:rPr lang="en">
                          <a:solidFill>
                            <a:schemeClr val="dk1"/>
                          </a:solidFill>
                        </a:rPr>
                        <a:t>Recall</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81.37</a:t>
                      </a:r>
                      <a:endParaRPr>
                        <a:solidFill>
                          <a:schemeClr val="dk1"/>
                        </a:solidFill>
                      </a:endParaRPr>
                    </a:p>
                  </a:txBody>
                  <a:tcPr marT="91425" marB="91425" marR="91425" marL="91425"/>
                </a:tc>
              </a:tr>
              <a:tr h="369725">
                <a:tc>
                  <a:txBody>
                    <a:bodyPr/>
                    <a:lstStyle/>
                    <a:p>
                      <a:pPr indent="0" lvl="0" marL="0" rtl="0" algn="ctr">
                        <a:spcBef>
                          <a:spcPts val="0"/>
                        </a:spcBef>
                        <a:spcAft>
                          <a:spcPts val="0"/>
                        </a:spcAft>
                        <a:buNone/>
                      </a:pPr>
                      <a:r>
                        <a:rPr lang="en">
                          <a:solidFill>
                            <a:schemeClr val="dk1"/>
                          </a:solidFill>
                        </a:rPr>
                        <a:t>F1-Score</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84.39</a:t>
                      </a:r>
                      <a:endParaRPr>
                        <a:solidFill>
                          <a:schemeClr val="dk1"/>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69" name="Google Shape;169;p23"/>
          <p:cNvSpPr txBox="1"/>
          <p:nvPr>
            <p:ph idx="1" type="body"/>
          </p:nvPr>
        </p:nvSpPr>
        <p:spPr>
          <a:xfrm>
            <a:off x="311700" y="1134175"/>
            <a:ext cx="8458200" cy="35832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chemeClr val="dk1"/>
              </a:buClr>
              <a:buSzPts val="1600"/>
              <a:buChar char="●"/>
            </a:pPr>
            <a:r>
              <a:rPr lang="en" sz="1600">
                <a:solidFill>
                  <a:schemeClr val="dk1"/>
                </a:solidFill>
              </a:rPr>
              <a:t>We proposed a neural network-based method for classifying videos as deep fake or real, in addition to the model's confidence. </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We used a pre-trained ResNext CNN model to extract frame-level features and an LSTM for temporal sequence processing to detect differences between the t and t-1 frames. </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With a significant level of accuracy, our model is capable of predicting the output by processing 1 second of video, which is equivalent to processing 10 frames per second.</a:t>
            </a:r>
            <a:endParaRPr sz="1200">
              <a:solidFill>
                <a:schemeClr val="dk1"/>
              </a:solidFill>
            </a:endParaRPr>
          </a:p>
          <a:p>
            <a:pPr indent="0" lvl="0" marL="0" rtl="0" algn="just">
              <a:lnSpc>
                <a:spcPct val="115000"/>
              </a:lnSpc>
              <a:spcBef>
                <a:spcPts val="1200"/>
              </a:spcBef>
              <a:spcAft>
                <a:spcPts val="1200"/>
              </a:spcAft>
              <a:buNone/>
            </a:pPr>
            <a:r>
              <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t>
            </a:r>
            <a:r>
              <a:rPr lang="en"/>
              <a:t>uture scope</a:t>
            </a:r>
            <a:endParaRPr/>
          </a:p>
        </p:txBody>
      </p:sp>
      <p:sp>
        <p:nvSpPr>
          <p:cNvPr id="175" name="Google Shape;175;p24"/>
          <p:cNvSpPr txBox="1"/>
          <p:nvPr>
            <p:ph idx="1" type="body"/>
          </p:nvPr>
        </p:nvSpPr>
        <p:spPr>
          <a:xfrm>
            <a:off x="311700" y="1069150"/>
            <a:ext cx="8458200" cy="3648300"/>
          </a:xfrm>
          <a:prstGeom prst="rect">
            <a:avLst/>
          </a:prstGeom>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Clr>
                <a:schemeClr val="dk1"/>
              </a:buClr>
              <a:buSzPts val="1600"/>
              <a:buChar char="●"/>
            </a:pPr>
            <a:r>
              <a:rPr lang="en" sz="1600">
                <a:solidFill>
                  <a:schemeClr val="dk1"/>
                </a:solidFill>
              </a:rPr>
              <a:t>T</a:t>
            </a:r>
            <a:r>
              <a:rPr lang="en" sz="1600">
                <a:solidFill>
                  <a:schemeClr val="dk1"/>
                </a:solidFill>
              </a:rPr>
              <a:t>here is always scope for enhancements in any developed system, especially one that is so relevant in today's time. </a:t>
            </a:r>
            <a:endParaRPr sz="12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In the future, the algorithm can be enhanced to detect full body deep fakes also, though right now only faces are supported. </a:t>
            </a:r>
            <a:endParaRPr sz="12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Web based platforms could be converted into mobile apps for the ease of use, as well as for the automatic detection and prevention of deepfake videos while uploading content on social media. </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311700" y="1923450"/>
            <a:ext cx="8520600" cy="12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Thank you!!</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SzPts val="990"/>
              <a:buNone/>
            </a:pPr>
            <a:r>
              <a:rPr lang="en" sz="2840"/>
              <a:t>Introduction</a:t>
            </a:r>
            <a:endParaRPr sz="4100"/>
          </a:p>
        </p:txBody>
      </p:sp>
      <p:sp>
        <p:nvSpPr>
          <p:cNvPr id="92" name="Google Shape;92;p14"/>
          <p:cNvSpPr txBox="1"/>
          <p:nvPr>
            <p:ph idx="1" type="body"/>
          </p:nvPr>
        </p:nvSpPr>
        <p:spPr>
          <a:xfrm>
            <a:off x="311700" y="1229875"/>
            <a:ext cx="86328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Problem Statement: To Design and Develop a Deep Learning algorithm to classify the video as deepfake or real. </a:t>
            </a:r>
            <a:br>
              <a:rPr lang="en" sz="1600">
                <a:solidFill>
                  <a:schemeClr val="dk1"/>
                </a:solidFill>
              </a:rPr>
            </a:br>
            <a:br>
              <a:rPr lang="en" sz="1600">
                <a:solidFill>
                  <a:schemeClr val="dk1"/>
                </a:solidFill>
              </a:rPr>
            </a:br>
            <a:r>
              <a:rPr lang="en" sz="1600">
                <a:solidFill>
                  <a:schemeClr val="dk1"/>
                </a:solidFill>
              </a:rPr>
              <a:t>A deep fake refers to a method of generating human-like images through artificial intelligence.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93" name="Google Shape;93;p14"/>
          <p:cNvPicPr preferRelativeResize="0"/>
          <p:nvPr/>
        </p:nvPicPr>
        <p:blipFill>
          <a:blip r:embed="rId3">
            <a:alphaModFix/>
          </a:blip>
          <a:stretch>
            <a:fillRect/>
          </a:stretch>
        </p:blipFill>
        <p:spPr>
          <a:xfrm>
            <a:off x="430750" y="2512237"/>
            <a:ext cx="2802974" cy="1897525"/>
          </a:xfrm>
          <a:prstGeom prst="rect">
            <a:avLst/>
          </a:prstGeom>
          <a:noFill/>
          <a:ln>
            <a:noFill/>
          </a:ln>
        </p:spPr>
      </p:pic>
      <p:pic>
        <p:nvPicPr>
          <p:cNvPr id="94" name="Google Shape;94;p14"/>
          <p:cNvPicPr preferRelativeResize="0"/>
          <p:nvPr/>
        </p:nvPicPr>
        <p:blipFill>
          <a:blip r:embed="rId4">
            <a:alphaModFix/>
          </a:blip>
          <a:stretch>
            <a:fillRect/>
          </a:stretch>
        </p:blipFill>
        <p:spPr>
          <a:xfrm>
            <a:off x="3327225" y="2549274"/>
            <a:ext cx="3166325" cy="182344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0" name="Google Shape;100;p15"/>
          <p:cNvSpPr txBox="1"/>
          <p:nvPr>
            <p:ph idx="1" type="body"/>
          </p:nvPr>
        </p:nvSpPr>
        <p:spPr>
          <a:xfrm>
            <a:off x="311700" y="1152475"/>
            <a:ext cx="5749500" cy="3416400"/>
          </a:xfrm>
          <a:prstGeom prst="rect">
            <a:avLst/>
          </a:prstGeom>
        </p:spPr>
        <p:txBody>
          <a:bodyPr anchorCtr="0" anchor="t" bIns="91425" lIns="91425" spcFirstLastPara="1" rIns="91425" wrap="square" tIns="91425">
            <a:normAutofit/>
          </a:bodyPr>
          <a:lstStyle/>
          <a:p>
            <a:pPr indent="-330200" lvl="0" marL="457200" marR="0" rtl="0" algn="just">
              <a:lnSpc>
                <a:spcPct val="115000"/>
              </a:lnSpc>
              <a:spcBef>
                <a:spcPts val="0"/>
              </a:spcBef>
              <a:spcAft>
                <a:spcPts val="0"/>
              </a:spcAft>
              <a:buClr>
                <a:schemeClr val="dk1"/>
              </a:buClr>
              <a:buSzPts val="1600"/>
              <a:buChar char="●"/>
            </a:pPr>
            <a:r>
              <a:rPr lang="en" sz="1600">
                <a:solidFill>
                  <a:schemeClr val="dk1"/>
                </a:solidFill>
              </a:rPr>
              <a:t>Deepfakes are generated using two algorithms, a generator, and a discriminator, to create and refine fake content by analyzing its realism and continuously improving the fake digital content</a:t>
            </a:r>
            <a:endParaRPr sz="1600">
              <a:solidFill>
                <a:schemeClr val="dk1"/>
              </a:solidFill>
            </a:endParaRPr>
          </a:p>
          <a:p>
            <a:pPr indent="-330200" lvl="0" marL="457200" marR="0" rtl="0" algn="just">
              <a:lnSpc>
                <a:spcPct val="115000"/>
              </a:lnSpc>
              <a:spcBef>
                <a:spcPts val="0"/>
              </a:spcBef>
              <a:spcAft>
                <a:spcPts val="0"/>
              </a:spcAft>
              <a:buClr>
                <a:schemeClr val="dk1"/>
              </a:buClr>
              <a:buSzPts val="1600"/>
              <a:buChar char="●"/>
            </a:pPr>
            <a:r>
              <a:rPr lang="en" sz="1600">
                <a:solidFill>
                  <a:schemeClr val="dk1"/>
                </a:solidFill>
              </a:rPr>
              <a:t>Deepfakes should be detected because they can be used to spread misinformation, incite political unrest, and engage in malicious activities, posing threats to digital and information security.</a:t>
            </a:r>
            <a:endParaRPr>
              <a:solidFill>
                <a:schemeClr val="dk1"/>
              </a:solidFill>
            </a:endParaRPr>
          </a:p>
        </p:txBody>
      </p:sp>
      <p:pic>
        <p:nvPicPr>
          <p:cNvPr id="101" name="Google Shape;101;p15"/>
          <p:cNvPicPr preferRelativeResize="0"/>
          <p:nvPr/>
        </p:nvPicPr>
        <p:blipFill>
          <a:blip r:embed="rId3">
            <a:alphaModFix/>
          </a:blip>
          <a:stretch>
            <a:fillRect/>
          </a:stretch>
        </p:blipFill>
        <p:spPr>
          <a:xfrm>
            <a:off x="6429300" y="555450"/>
            <a:ext cx="2343150" cy="3829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 &amp; Preprocessing</a:t>
            </a:r>
            <a:endParaRPr/>
          </a:p>
        </p:txBody>
      </p:sp>
      <p:pic>
        <p:nvPicPr>
          <p:cNvPr id="107" name="Google Shape;107;p16"/>
          <p:cNvPicPr preferRelativeResize="0"/>
          <p:nvPr/>
        </p:nvPicPr>
        <p:blipFill>
          <a:blip r:embed="rId3">
            <a:alphaModFix/>
          </a:blip>
          <a:stretch>
            <a:fillRect/>
          </a:stretch>
        </p:blipFill>
        <p:spPr>
          <a:xfrm>
            <a:off x="482650" y="1228075"/>
            <a:ext cx="3554800" cy="2687350"/>
          </a:xfrm>
          <a:prstGeom prst="rect">
            <a:avLst/>
          </a:prstGeom>
          <a:noFill/>
          <a:ln>
            <a:noFill/>
          </a:ln>
        </p:spPr>
      </p:pic>
      <p:pic>
        <p:nvPicPr>
          <p:cNvPr id="108" name="Google Shape;108;p16"/>
          <p:cNvPicPr preferRelativeResize="0"/>
          <p:nvPr/>
        </p:nvPicPr>
        <p:blipFill>
          <a:blip r:embed="rId4">
            <a:alphaModFix/>
          </a:blip>
          <a:stretch>
            <a:fillRect/>
          </a:stretch>
        </p:blipFill>
        <p:spPr>
          <a:xfrm>
            <a:off x="4764175" y="184875"/>
            <a:ext cx="4068125" cy="4301801"/>
          </a:xfrm>
          <a:prstGeom prst="rect">
            <a:avLst/>
          </a:prstGeom>
          <a:noFill/>
          <a:ln>
            <a:noFill/>
          </a:ln>
        </p:spPr>
      </p:pic>
      <p:sp>
        <p:nvSpPr>
          <p:cNvPr id="109" name="Google Shape;109;p16"/>
          <p:cNvSpPr txBox="1"/>
          <p:nvPr/>
        </p:nvSpPr>
        <p:spPr>
          <a:xfrm>
            <a:off x="723125" y="4614775"/>
            <a:ext cx="2332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285000" y="151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15" name="Google Shape;115;p17"/>
          <p:cNvSpPr txBox="1"/>
          <p:nvPr>
            <p:ph idx="1" type="body"/>
          </p:nvPr>
        </p:nvSpPr>
        <p:spPr>
          <a:xfrm>
            <a:off x="445025" y="724200"/>
            <a:ext cx="8520600" cy="450000"/>
          </a:xfrm>
          <a:prstGeom prst="rect">
            <a:avLst/>
          </a:prstGeom>
        </p:spPr>
        <p:txBody>
          <a:bodyPr anchorCtr="0" anchor="t" bIns="91425" lIns="91425" spcFirstLastPara="1" rIns="91425" wrap="square" tIns="91425">
            <a:normAutofit lnSpcReduction="20000"/>
          </a:bodyPr>
          <a:lstStyle/>
          <a:p>
            <a:pPr indent="0" lvl="0" marL="0" marR="0" rtl="0" algn="just">
              <a:lnSpc>
                <a:spcPct val="115000"/>
              </a:lnSpc>
              <a:spcBef>
                <a:spcPts val="0"/>
              </a:spcBef>
              <a:spcAft>
                <a:spcPts val="1200"/>
              </a:spcAft>
              <a:buNone/>
            </a:pPr>
            <a:r>
              <a:rPr lang="en" sz="1600">
                <a:solidFill>
                  <a:schemeClr val="dk1"/>
                </a:solidFill>
              </a:rPr>
              <a:t>ResNext</a:t>
            </a:r>
            <a:endParaRPr>
              <a:solidFill>
                <a:schemeClr val="dk1"/>
              </a:solidFill>
            </a:endParaRPr>
          </a:p>
        </p:txBody>
      </p:sp>
      <p:pic>
        <p:nvPicPr>
          <p:cNvPr id="116" name="Google Shape;116;p17"/>
          <p:cNvPicPr preferRelativeResize="0"/>
          <p:nvPr/>
        </p:nvPicPr>
        <p:blipFill>
          <a:blip r:embed="rId3">
            <a:alphaModFix/>
          </a:blip>
          <a:stretch>
            <a:fillRect/>
          </a:stretch>
        </p:blipFill>
        <p:spPr>
          <a:xfrm>
            <a:off x="4486650" y="930625"/>
            <a:ext cx="2257600" cy="3282249"/>
          </a:xfrm>
          <a:prstGeom prst="rect">
            <a:avLst/>
          </a:prstGeom>
          <a:noFill/>
          <a:ln>
            <a:noFill/>
          </a:ln>
        </p:spPr>
      </p:pic>
      <p:pic>
        <p:nvPicPr>
          <p:cNvPr id="117" name="Google Shape;117;p17"/>
          <p:cNvPicPr preferRelativeResize="0"/>
          <p:nvPr/>
        </p:nvPicPr>
        <p:blipFill rotWithShape="1">
          <a:blip r:embed="rId4">
            <a:alphaModFix/>
          </a:blip>
          <a:srcRect b="0" l="6257" r="3309" t="14346"/>
          <a:stretch/>
        </p:blipFill>
        <p:spPr>
          <a:xfrm>
            <a:off x="6888225" y="1767850"/>
            <a:ext cx="2177926" cy="1417775"/>
          </a:xfrm>
          <a:prstGeom prst="rect">
            <a:avLst/>
          </a:prstGeom>
          <a:noFill/>
          <a:ln>
            <a:noFill/>
          </a:ln>
        </p:spPr>
      </p:pic>
      <p:sp>
        <p:nvSpPr>
          <p:cNvPr id="118" name="Google Shape;118;p17"/>
          <p:cNvSpPr txBox="1"/>
          <p:nvPr/>
        </p:nvSpPr>
        <p:spPr>
          <a:xfrm>
            <a:off x="445025" y="1207500"/>
            <a:ext cx="3644400" cy="3682500"/>
          </a:xfrm>
          <a:prstGeom prst="rect">
            <a:avLst/>
          </a:prstGeom>
          <a:noFill/>
          <a:ln>
            <a:noFill/>
          </a:ln>
        </p:spPr>
        <p:txBody>
          <a:bodyPr anchorCtr="0" anchor="t" bIns="91425" lIns="91425" spcFirstLastPara="1" rIns="91425" wrap="square" tIns="91425">
            <a:normAutofit/>
          </a:bodyPr>
          <a:lstStyle/>
          <a:p>
            <a:pPr indent="-330200" lvl="0" marL="457200" marR="0" rtl="0" algn="just">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Used the pre-trained model of ResNext for feature extraction.</a:t>
            </a:r>
            <a:endParaRPr sz="1600">
              <a:solidFill>
                <a:schemeClr val="dk1"/>
              </a:solidFill>
              <a:latin typeface="Roboto"/>
              <a:ea typeface="Roboto"/>
              <a:cs typeface="Roboto"/>
              <a:sym typeface="Roboto"/>
            </a:endParaRPr>
          </a:p>
          <a:p>
            <a:pPr indent="-330200" lvl="0" marL="457200" marR="0" rtl="0" algn="just">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ResNext is a Residual CNN network optimized for high performance on deeper neural networks. </a:t>
            </a:r>
            <a:endParaRPr sz="1600">
              <a:solidFill>
                <a:schemeClr val="dk1"/>
              </a:solidFill>
              <a:latin typeface="Roboto"/>
              <a:ea typeface="Roboto"/>
              <a:cs typeface="Roboto"/>
              <a:sym typeface="Roboto"/>
            </a:endParaRPr>
          </a:p>
          <a:p>
            <a:pPr indent="-330200" lvl="0" marL="457200" marR="0" rtl="0" algn="just">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We have used a ResNext of 50 layers and 32 x 4 dimensions. </a:t>
            </a:r>
            <a:endParaRPr sz="1600">
              <a:solidFill>
                <a:schemeClr val="dk1"/>
              </a:solidFill>
              <a:latin typeface="Roboto"/>
              <a:ea typeface="Roboto"/>
              <a:cs typeface="Roboto"/>
              <a:sym typeface="Roboto"/>
            </a:endParaRPr>
          </a:p>
          <a:p>
            <a:pPr indent="-330200" lvl="0" marL="457200" marR="0" rtl="0" algn="just">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The model also consists of Leaky Relu activation function.</a:t>
            </a:r>
            <a:endParaRPr sz="1165">
              <a:solidFill>
                <a:schemeClr val="dk1"/>
              </a:solidFill>
            </a:endParaRPr>
          </a:p>
        </p:txBody>
      </p:sp>
      <p:sp>
        <p:nvSpPr>
          <p:cNvPr id="119" name="Google Shape;119;p17"/>
          <p:cNvSpPr txBox="1"/>
          <p:nvPr/>
        </p:nvSpPr>
        <p:spPr>
          <a:xfrm>
            <a:off x="4850000" y="4136150"/>
            <a:ext cx="153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ResNext Architecture</a:t>
            </a:r>
            <a:endParaRPr sz="5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Methods</a:t>
            </a:r>
            <a:endParaRPr/>
          </a:p>
        </p:txBody>
      </p:sp>
      <p:sp>
        <p:nvSpPr>
          <p:cNvPr id="125" name="Google Shape;125;p1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900">
                <a:solidFill>
                  <a:schemeClr val="dk1"/>
                </a:solidFill>
              </a:rPr>
              <a:t>LSTM</a:t>
            </a:r>
            <a:endParaRPr>
              <a:solidFill>
                <a:schemeClr val="dk1"/>
              </a:solidFill>
            </a:endParaRPr>
          </a:p>
          <a:p>
            <a:pPr indent="-330200" lvl="0" marL="457200" rtl="0" algn="just">
              <a:lnSpc>
                <a:spcPct val="115000"/>
              </a:lnSpc>
              <a:spcBef>
                <a:spcPts val="1200"/>
              </a:spcBef>
              <a:spcAft>
                <a:spcPts val="0"/>
              </a:spcAft>
              <a:buClr>
                <a:schemeClr val="dk1"/>
              </a:buClr>
              <a:buSzPts val="1600"/>
              <a:buChar char="●"/>
            </a:pPr>
            <a:r>
              <a:rPr lang="en" sz="1600">
                <a:solidFill>
                  <a:schemeClr val="dk1"/>
                </a:solidFill>
              </a:rPr>
              <a:t>We are </a:t>
            </a:r>
            <a:r>
              <a:rPr lang="en" sz="1600">
                <a:solidFill>
                  <a:schemeClr val="dk1"/>
                </a:solidFill>
              </a:rPr>
              <a:t>using 1 LSTM layer with 2048 latent dimensions and 2048 hidden layers along with 0.4 chance </a:t>
            </a:r>
            <a:r>
              <a:rPr lang="en" sz="1600">
                <a:solidFill>
                  <a:schemeClr val="dk1"/>
                </a:solidFill>
              </a:rPr>
              <a:t>of </a:t>
            </a:r>
            <a:r>
              <a:rPr lang="en" sz="1600">
                <a:solidFill>
                  <a:schemeClr val="dk1"/>
                </a:solidFill>
              </a:rPr>
              <a:t>dropout.</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LSTM is used for sequence processing and spot the temporal change between the frames.</a:t>
            </a:r>
            <a:endParaRPr sz="1600">
              <a:solidFill>
                <a:schemeClr val="dk1"/>
              </a:solidFill>
            </a:endParaRPr>
          </a:p>
        </p:txBody>
      </p:sp>
      <p:pic>
        <p:nvPicPr>
          <p:cNvPr id="126" name="Google Shape;126;p18"/>
          <p:cNvPicPr preferRelativeResize="0"/>
          <p:nvPr/>
        </p:nvPicPr>
        <p:blipFill>
          <a:blip r:embed="rId3">
            <a:alphaModFix/>
          </a:blip>
          <a:stretch>
            <a:fillRect/>
          </a:stretch>
        </p:blipFill>
        <p:spPr>
          <a:xfrm>
            <a:off x="4529750" y="1296050"/>
            <a:ext cx="4302551" cy="2246724"/>
          </a:xfrm>
          <a:prstGeom prst="rect">
            <a:avLst/>
          </a:prstGeom>
          <a:noFill/>
          <a:ln>
            <a:noFill/>
          </a:ln>
        </p:spPr>
      </p:pic>
      <p:sp>
        <p:nvSpPr>
          <p:cNvPr id="127" name="Google Shape;127;p18"/>
          <p:cNvSpPr txBox="1"/>
          <p:nvPr/>
        </p:nvSpPr>
        <p:spPr>
          <a:xfrm>
            <a:off x="5900025" y="3542775"/>
            <a:ext cx="2675100" cy="293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lang="en" sz="1055">
                <a:solidFill>
                  <a:srgbClr val="595959"/>
                </a:solidFill>
              </a:rPr>
              <a:t>LSTM Architecture</a:t>
            </a:r>
            <a:endParaRPr sz="1055">
              <a:solidFill>
                <a:srgbClr val="59595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00" y="65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Workflow</a:t>
            </a:r>
            <a:endParaRPr/>
          </a:p>
        </p:txBody>
      </p:sp>
      <p:pic>
        <p:nvPicPr>
          <p:cNvPr id="133" name="Google Shape;133;p19"/>
          <p:cNvPicPr preferRelativeResize="0"/>
          <p:nvPr/>
        </p:nvPicPr>
        <p:blipFill>
          <a:blip r:embed="rId3">
            <a:alphaModFix/>
          </a:blip>
          <a:stretch>
            <a:fillRect/>
          </a:stretch>
        </p:blipFill>
        <p:spPr>
          <a:xfrm>
            <a:off x="1283500" y="608425"/>
            <a:ext cx="6172800" cy="42004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39" name="Google Shape;139;p20"/>
          <p:cNvPicPr preferRelativeResize="0"/>
          <p:nvPr/>
        </p:nvPicPr>
        <p:blipFill>
          <a:blip r:embed="rId3">
            <a:alphaModFix/>
          </a:blip>
          <a:stretch>
            <a:fillRect/>
          </a:stretch>
        </p:blipFill>
        <p:spPr>
          <a:xfrm>
            <a:off x="115225" y="1100025"/>
            <a:ext cx="2285775" cy="1914975"/>
          </a:xfrm>
          <a:prstGeom prst="rect">
            <a:avLst/>
          </a:prstGeom>
          <a:noFill/>
          <a:ln>
            <a:noFill/>
          </a:ln>
        </p:spPr>
      </p:pic>
      <p:pic>
        <p:nvPicPr>
          <p:cNvPr id="140" name="Google Shape;140;p20"/>
          <p:cNvPicPr preferRelativeResize="0"/>
          <p:nvPr/>
        </p:nvPicPr>
        <p:blipFill>
          <a:blip r:embed="rId4">
            <a:alphaModFix/>
          </a:blip>
          <a:stretch>
            <a:fillRect/>
          </a:stretch>
        </p:blipFill>
        <p:spPr>
          <a:xfrm>
            <a:off x="4870146" y="1155412"/>
            <a:ext cx="1982823" cy="1804202"/>
          </a:xfrm>
          <a:prstGeom prst="rect">
            <a:avLst/>
          </a:prstGeom>
          <a:noFill/>
          <a:ln>
            <a:noFill/>
          </a:ln>
        </p:spPr>
      </p:pic>
      <p:pic>
        <p:nvPicPr>
          <p:cNvPr id="141" name="Google Shape;141;p20"/>
          <p:cNvPicPr preferRelativeResize="0"/>
          <p:nvPr/>
        </p:nvPicPr>
        <p:blipFill>
          <a:blip r:embed="rId5">
            <a:alphaModFix/>
          </a:blip>
          <a:stretch>
            <a:fillRect/>
          </a:stretch>
        </p:blipFill>
        <p:spPr>
          <a:xfrm>
            <a:off x="7022450" y="1170200"/>
            <a:ext cx="1809843" cy="1914976"/>
          </a:xfrm>
          <a:prstGeom prst="rect">
            <a:avLst/>
          </a:prstGeom>
          <a:noFill/>
          <a:ln>
            <a:noFill/>
          </a:ln>
        </p:spPr>
      </p:pic>
      <p:pic>
        <p:nvPicPr>
          <p:cNvPr id="142" name="Google Shape;142;p20"/>
          <p:cNvPicPr preferRelativeResize="0"/>
          <p:nvPr/>
        </p:nvPicPr>
        <p:blipFill>
          <a:blip r:embed="rId6">
            <a:alphaModFix/>
          </a:blip>
          <a:stretch>
            <a:fillRect/>
          </a:stretch>
        </p:blipFill>
        <p:spPr>
          <a:xfrm>
            <a:off x="2460349" y="1135113"/>
            <a:ext cx="1932216" cy="1985150"/>
          </a:xfrm>
          <a:prstGeom prst="rect">
            <a:avLst/>
          </a:prstGeom>
          <a:noFill/>
          <a:ln>
            <a:noFill/>
          </a:ln>
        </p:spPr>
      </p:pic>
      <p:sp>
        <p:nvSpPr>
          <p:cNvPr id="143" name="Google Shape;143;p20"/>
          <p:cNvSpPr txBox="1"/>
          <p:nvPr/>
        </p:nvSpPr>
        <p:spPr>
          <a:xfrm>
            <a:off x="2002200" y="3246550"/>
            <a:ext cx="8349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REAL</a:t>
            </a:r>
            <a:endParaRPr sz="1800">
              <a:solidFill>
                <a:schemeClr val="dk2"/>
              </a:solidFill>
              <a:latin typeface="Roboto"/>
              <a:ea typeface="Roboto"/>
              <a:cs typeface="Roboto"/>
              <a:sym typeface="Roboto"/>
            </a:endParaRPr>
          </a:p>
        </p:txBody>
      </p:sp>
      <p:sp>
        <p:nvSpPr>
          <p:cNvPr id="144" name="Google Shape;144;p20"/>
          <p:cNvSpPr txBox="1"/>
          <p:nvPr/>
        </p:nvSpPr>
        <p:spPr>
          <a:xfrm>
            <a:off x="6329675" y="3246550"/>
            <a:ext cx="9213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FAKE</a:t>
            </a:r>
            <a:endParaRPr sz="18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0" name="Google Shape;150;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1"/>
          <p:cNvPicPr preferRelativeResize="0"/>
          <p:nvPr/>
        </p:nvPicPr>
        <p:blipFill>
          <a:blip r:embed="rId3">
            <a:alphaModFix/>
          </a:blip>
          <a:stretch>
            <a:fillRect/>
          </a:stretch>
        </p:blipFill>
        <p:spPr>
          <a:xfrm>
            <a:off x="730200" y="1281725"/>
            <a:ext cx="1701774" cy="1425701"/>
          </a:xfrm>
          <a:prstGeom prst="rect">
            <a:avLst/>
          </a:prstGeom>
          <a:noFill/>
          <a:ln>
            <a:noFill/>
          </a:ln>
        </p:spPr>
      </p:pic>
      <p:pic>
        <p:nvPicPr>
          <p:cNvPr id="152" name="Google Shape;152;p21"/>
          <p:cNvPicPr preferRelativeResize="0"/>
          <p:nvPr/>
        </p:nvPicPr>
        <p:blipFill>
          <a:blip r:embed="rId4">
            <a:alphaModFix/>
          </a:blip>
          <a:stretch>
            <a:fillRect/>
          </a:stretch>
        </p:blipFill>
        <p:spPr>
          <a:xfrm>
            <a:off x="2460350" y="1281725"/>
            <a:ext cx="1809849" cy="1425700"/>
          </a:xfrm>
          <a:prstGeom prst="rect">
            <a:avLst/>
          </a:prstGeom>
          <a:noFill/>
          <a:ln>
            <a:noFill/>
          </a:ln>
        </p:spPr>
      </p:pic>
      <p:pic>
        <p:nvPicPr>
          <p:cNvPr id="153" name="Google Shape;153;p21"/>
          <p:cNvPicPr preferRelativeResize="0"/>
          <p:nvPr/>
        </p:nvPicPr>
        <p:blipFill>
          <a:blip r:embed="rId5">
            <a:alphaModFix/>
          </a:blip>
          <a:stretch>
            <a:fillRect/>
          </a:stretch>
        </p:blipFill>
        <p:spPr>
          <a:xfrm>
            <a:off x="730200" y="2764675"/>
            <a:ext cx="1701776" cy="1425702"/>
          </a:xfrm>
          <a:prstGeom prst="rect">
            <a:avLst/>
          </a:prstGeom>
          <a:noFill/>
          <a:ln>
            <a:noFill/>
          </a:ln>
        </p:spPr>
      </p:pic>
      <p:pic>
        <p:nvPicPr>
          <p:cNvPr id="154" name="Google Shape;154;p21"/>
          <p:cNvPicPr preferRelativeResize="0"/>
          <p:nvPr/>
        </p:nvPicPr>
        <p:blipFill>
          <a:blip r:embed="rId6">
            <a:alphaModFix/>
          </a:blip>
          <a:stretch>
            <a:fillRect/>
          </a:stretch>
        </p:blipFill>
        <p:spPr>
          <a:xfrm>
            <a:off x="2494875" y="2707425"/>
            <a:ext cx="1747125" cy="1482950"/>
          </a:xfrm>
          <a:prstGeom prst="rect">
            <a:avLst/>
          </a:prstGeom>
          <a:noFill/>
          <a:ln>
            <a:noFill/>
          </a:ln>
        </p:spPr>
      </p:pic>
      <p:sp>
        <p:nvSpPr>
          <p:cNvPr id="155" name="Google Shape;155;p21"/>
          <p:cNvSpPr/>
          <p:nvPr/>
        </p:nvSpPr>
        <p:spPr>
          <a:xfrm>
            <a:off x="5478950" y="1031675"/>
            <a:ext cx="3892500" cy="315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